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65" r:id="rId4"/>
    <p:sldId id="258" r:id="rId5"/>
    <p:sldId id="264" r:id="rId6"/>
    <p:sldId id="263" r:id="rId7"/>
    <p:sldId id="261" r:id="rId8"/>
    <p:sldId id="260"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DA24EEB-0000-42F8-8415-AC6786B26047}" type="datetimeFigureOut">
              <a:rPr lang="en-US" smtClean="0"/>
              <a:pPr/>
              <a:t>5/20/2008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1ED77EA-FDE1-4D13-B0BE-A4EDBCCB61E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A24EEB-0000-42F8-8415-AC6786B26047}" type="datetimeFigureOut">
              <a:rPr lang="en-US" smtClean="0"/>
              <a:pPr/>
              <a:t>5/20/2008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1ED77EA-FDE1-4D13-B0BE-A4EDBCCB61E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A24EEB-0000-42F8-8415-AC6786B26047}" type="datetimeFigureOut">
              <a:rPr lang="en-US" smtClean="0"/>
              <a:pPr/>
              <a:t>5/20/2008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1ED77EA-FDE1-4D13-B0BE-A4EDBCCB61E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A24EEB-0000-42F8-8415-AC6786B26047}" type="datetimeFigureOut">
              <a:rPr lang="en-US" smtClean="0"/>
              <a:pPr/>
              <a:t>5/20/2008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1ED77EA-FDE1-4D13-B0BE-A4EDBCCB61EF}"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DA24EEB-0000-42F8-8415-AC6786B26047}" type="datetimeFigureOut">
              <a:rPr lang="en-US" smtClean="0"/>
              <a:pPr/>
              <a:t>5/20/2008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1ED77EA-FDE1-4D13-B0BE-A4EDBCCB61EF}"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DA24EEB-0000-42F8-8415-AC6786B26047}" type="datetimeFigureOut">
              <a:rPr lang="en-US" smtClean="0"/>
              <a:pPr/>
              <a:t>5/20/2008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1ED77EA-FDE1-4D13-B0BE-A4EDBCCB61EF}"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DA24EEB-0000-42F8-8415-AC6786B26047}" type="datetimeFigureOut">
              <a:rPr lang="en-US" smtClean="0"/>
              <a:pPr/>
              <a:t>5/20/2008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A1ED77EA-FDE1-4D13-B0BE-A4EDBCCB61E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DA24EEB-0000-42F8-8415-AC6786B26047}" type="datetimeFigureOut">
              <a:rPr lang="en-US" smtClean="0"/>
              <a:pPr/>
              <a:t>5/20/2008</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A1ED77EA-FDE1-4D13-B0BE-A4EDBCCB61EF}"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DA24EEB-0000-42F8-8415-AC6786B26047}" type="datetimeFigureOut">
              <a:rPr lang="en-US" smtClean="0"/>
              <a:pPr/>
              <a:t>5/20/2008</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A1ED77EA-FDE1-4D13-B0BE-A4EDBCCB61E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DA24EEB-0000-42F8-8415-AC6786B26047}" type="datetimeFigureOut">
              <a:rPr lang="en-US" smtClean="0"/>
              <a:pPr/>
              <a:t>5/20/2008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1ED77EA-FDE1-4D13-B0BE-A4EDBCCB61E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DA24EEB-0000-42F8-8415-AC6786B26047}" type="datetimeFigureOut">
              <a:rPr lang="en-US" smtClean="0"/>
              <a:pPr/>
              <a:t>5/20/2008</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1ED77EA-FDE1-4D13-B0BE-A4EDBCCB61EF}"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DA24EEB-0000-42F8-8415-AC6786B26047}" type="datetimeFigureOut">
              <a:rPr lang="en-US" smtClean="0"/>
              <a:pPr/>
              <a:t>5/20/2008</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1ED77EA-FDE1-4D13-B0BE-A4EDBCCB61E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1066800"/>
          </a:xfrm>
        </p:spPr>
        <p:txBody>
          <a:bodyPr>
            <a:normAutofit fontScale="90000"/>
          </a:bodyPr>
          <a:lstStyle/>
          <a:p>
            <a:pPr algn="ctr"/>
            <a:r>
              <a:rPr lang="en-US" sz="2800" dirty="0" smtClean="0"/>
              <a:t>ECSU-NAM 2008 Summer Research Institute in Computational Science-Science Visualization</a:t>
            </a:r>
            <a:br>
              <a:rPr lang="en-US" sz="2800" dirty="0" smtClean="0"/>
            </a:br>
            <a:r>
              <a:rPr lang="en-US" sz="2800" dirty="0" smtClean="0"/>
              <a:t/>
            </a:r>
            <a:br>
              <a:rPr lang="en-US" sz="2800" dirty="0" smtClean="0"/>
            </a:br>
            <a:r>
              <a:rPr lang="en-US" sz="2800" dirty="0" smtClean="0"/>
              <a:t/>
            </a:r>
            <a:br>
              <a:rPr lang="en-US" sz="2800" dirty="0" smtClean="0"/>
            </a:br>
            <a:endParaRPr lang="en-US" sz="2800" dirty="0"/>
          </a:p>
        </p:txBody>
      </p:sp>
      <p:sp>
        <p:nvSpPr>
          <p:cNvPr id="3" name="Subtitle 2"/>
          <p:cNvSpPr>
            <a:spLocks noGrp="1"/>
          </p:cNvSpPr>
          <p:nvPr>
            <p:ph type="subTitle" idx="1"/>
          </p:nvPr>
        </p:nvSpPr>
        <p:spPr>
          <a:xfrm>
            <a:off x="0" y="1600200"/>
            <a:ext cx="9144000" cy="3581400"/>
          </a:xfrm>
        </p:spPr>
        <p:txBody>
          <a:bodyPr>
            <a:normAutofit fontScale="70000" lnSpcReduction="20000"/>
          </a:bodyPr>
          <a:lstStyle/>
          <a:p>
            <a:pPr algn="ctr"/>
            <a:r>
              <a:rPr lang="en-US" sz="3100" b="1" dirty="0" smtClean="0"/>
              <a:t>A Comparative Study of Energy Usage by American and Japan, Over the Last </a:t>
            </a:r>
            <a:r>
              <a:rPr lang="en-US" sz="3100" b="1" smtClean="0"/>
              <a:t>Ten </a:t>
            </a:r>
            <a:r>
              <a:rPr lang="en-US" sz="3100" b="1" smtClean="0"/>
              <a:t>Years</a:t>
            </a:r>
            <a:endParaRPr lang="en-US" sz="3100" b="1" dirty="0" smtClean="0"/>
          </a:p>
          <a:p>
            <a:pPr algn="l"/>
            <a:endParaRPr lang="en-US" u="sng" dirty="0" smtClean="0"/>
          </a:p>
          <a:p>
            <a:pPr algn="l"/>
            <a:endParaRPr lang="en-US" u="sng" dirty="0" smtClean="0"/>
          </a:p>
          <a:p>
            <a:pPr algn="l"/>
            <a:endParaRPr lang="en-US" u="sng" dirty="0" smtClean="0"/>
          </a:p>
          <a:p>
            <a:pPr algn="l"/>
            <a:endParaRPr lang="en-US" sz="2300" u="sng" dirty="0" smtClean="0"/>
          </a:p>
          <a:p>
            <a:pPr algn="l"/>
            <a:endParaRPr lang="en-US" sz="2300" u="sng" dirty="0" smtClean="0"/>
          </a:p>
          <a:p>
            <a:pPr algn="l"/>
            <a:r>
              <a:rPr lang="en-US" sz="2300" u="sng" dirty="0" smtClean="0"/>
              <a:t>Team Members</a:t>
            </a:r>
            <a:endParaRPr lang="en-US" sz="2300" dirty="0" smtClean="0"/>
          </a:p>
          <a:p>
            <a:pPr algn="l"/>
            <a:r>
              <a:rPr lang="en-US" sz="2300" dirty="0" smtClean="0"/>
              <a:t>Jessica Wilson</a:t>
            </a:r>
          </a:p>
          <a:p>
            <a:pPr algn="l"/>
            <a:r>
              <a:rPr lang="en-US" sz="2300" dirty="0" smtClean="0"/>
              <a:t>Lee Smalls Jr.</a:t>
            </a:r>
          </a:p>
          <a:p>
            <a:pPr algn="l"/>
            <a:r>
              <a:rPr lang="en-US" sz="2300" dirty="0" err="1" smtClean="0"/>
              <a:t>Anisah</a:t>
            </a:r>
            <a:r>
              <a:rPr lang="en-US" sz="2300" dirty="0" smtClean="0"/>
              <a:t> </a:t>
            </a:r>
            <a:r>
              <a:rPr lang="en-US" sz="2300" dirty="0" err="1" smtClean="0"/>
              <a:t>Nu’Man</a:t>
            </a:r>
            <a:endParaRPr lang="en-US" sz="2300" dirty="0" smtClean="0"/>
          </a:p>
          <a:p>
            <a:pPr algn="l"/>
            <a:r>
              <a:rPr lang="en-US" sz="2300" dirty="0" smtClean="0"/>
              <a:t>Joan </a:t>
            </a:r>
            <a:r>
              <a:rPr lang="en-US" sz="2300" dirty="0" err="1" smtClean="0"/>
              <a:t>Kibaara</a:t>
            </a:r>
            <a:endParaRPr lang="en-US" sz="2300" dirty="0" smtClean="0"/>
          </a:p>
          <a:p>
            <a:pPr algn="l"/>
            <a:r>
              <a:rPr lang="en-US" sz="2300" dirty="0" smtClean="0"/>
              <a:t>Donnell Terry</a:t>
            </a:r>
            <a:endParaRPr lang="en-US" sz="23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328"/>
            <a:ext cx="8534400" cy="4690872"/>
          </a:xfrm>
        </p:spPr>
        <p:txBody>
          <a:bodyPr>
            <a:normAutofit fontScale="85000" lnSpcReduction="10000"/>
          </a:bodyPr>
          <a:lstStyle/>
          <a:p>
            <a:pPr algn="just">
              <a:buNone/>
            </a:pPr>
            <a:r>
              <a:rPr lang="en-US" sz="2600" dirty="0" smtClean="0"/>
              <a:t>	Energy is the vital force powering business, manufacturing and the transportation of goods and services to serve the American and world economies. The research is focused on energy used by USA and Japan. We will use existing data to do a comparison on how each of the two countries uses four different energy sources; oil, natural gases, coal and electricity.  We will use the British Thermal Unit (BTU) to measure natural resource consumption. After compiling the data, we calculate the consumption for every 1000 people, for each country.  In doing this we were able to see which country used the most energy regardless of population. We were then able to form the line of regression to give a visual comparison of energy usage between the US and Japan.</a:t>
            </a:r>
          </a:p>
        </p:txBody>
      </p:sp>
      <p:sp>
        <p:nvSpPr>
          <p:cNvPr id="3" name="Title 2"/>
          <p:cNvSpPr>
            <a:spLocks noGrp="1"/>
          </p:cNvSpPr>
          <p:nvPr>
            <p:ph type="title"/>
          </p:nvPr>
        </p:nvSpPr>
        <p:spPr/>
        <p:txBody>
          <a:bodyPr/>
          <a:lstStyle/>
          <a:p>
            <a:r>
              <a:rPr lang="en-US" dirty="0" smtClean="0"/>
              <a:t>Abstract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a:p>
        </p:txBody>
      </p:sp>
      <p:sp>
        <p:nvSpPr>
          <p:cNvPr id="3" name="Title 2"/>
          <p:cNvSpPr>
            <a:spLocks noGrp="1"/>
          </p:cNvSpPr>
          <p:nvPr>
            <p:ph type="title"/>
          </p:nvPr>
        </p:nvSpPr>
        <p:spPr/>
        <p:txBody>
          <a:bodyPr/>
          <a:lstStyle/>
          <a:p>
            <a:r>
              <a:rPr lang="en-US" smtClean="0"/>
              <a:t>Linear </a:t>
            </a:r>
            <a:r>
              <a:rPr lang="en-US" dirty="0" smtClean="0"/>
              <a:t>Regression Graphs</a:t>
            </a:r>
            <a:endParaRPr lang="en-US" dirty="0"/>
          </a:p>
        </p:txBody>
      </p:sp>
      <p:pic>
        <p:nvPicPr>
          <p:cNvPr id="4" name="Picture 4" descr="rclose_to_one-correlation coeffcient"/>
          <p:cNvPicPr>
            <a:picLocks noChangeAspect="1" noChangeArrowheads="1"/>
          </p:cNvPicPr>
          <p:nvPr/>
        </p:nvPicPr>
        <p:blipFill>
          <a:blip r:embed="rId2"/>
          <a:srcRect/>
          <a:stretch>
            <a:fillRect/>
          </a:stretch>
        </p:blipFill>
        <p:spPr>
          <a:xfrm>
            <a:off x="475089" y="2371345"/>
            <a:ext cx="2740471" cy="2429255"/>
          </a:xfrm>
          <a:prstGeom prst="rect">
            <a:avLst/>
          </a:prstGeom>
          <a:noFill/>
          <a:ln/>
        </p:spPr>
      </p:pic>
      <p:pic>
        <p:nvPicPr>
          <p:cNvPr id="5" name="Picture 5" descr="requalzero-corelation coefficent"/>
          <p:cNvPicPr>
            <a:picLocks noChangeAspect="1" noChangeArrowheads="1"/>
          </p:cNvPicPr>
          <p:nvPr/>
        </p:nvPicPr>
        <p:blipFill>
          <a:blip r:embed="rId3"/>
          <a:srcRect/>
          <a:stretch>
            <a:fillRect/>
          </a:stretch>
        </p:blipFill>
        <p:spPr bwMode="auto">
          <a:xfrm>
            <a:off x="3245721" y="2371344"/>
            <a:ext cx="2706624" cy="2429256"/>
          </a:xfrm>
          <a:prstGeom prst="rect">
            <a:avLst/>
          </a:prstGeom>
          <a:noFill/>
          <a:ln w="9525">
            <a:noFill/>
            <a:miter lim="800000"/>
            <a:headEnd/>
            <a:tailEnd/>
          </a:ln>
        </p:spPr>
      </p:pic>
      <p:pic>
        <p:nvPicPr>
          <p:cNvPr id="6" name="Picture 6" descr="rclose_to_minusone-correlation coeffcient"/>
          <p:cNvPicPr>
            <a:picLocks noChangeAspect="1" noChangeArrowheads="1"/>
          </p:cNvPicPr>
          <p:nvPr/>
        </p:nvPicPr>
        <p:blipFill>
          <a:blip r:embed="rId4"/>
          <a:srcRect/>
          <a:stretch>
            <a:fillRect/>
          </a:stretch>
        </p:blipFill>
        <p:spPr bwMode="auto">
          <a:xfrm>
            <a:off x="5979777" y="2371344"/>
            <a:ext cx="2707023" cy="2429256"/>
          </a:xfrm>
          <a:prstGeom prst="rect">
            <a:avLst/>
          </a:prstGeom>
          <a:noFill/>
          <a:ln w="9525">
            <a:noFill/>
            <a:miter lim="800000"/>
            <a:headEnd/>
            <a:tailEnd/>
          </a:ln>
        </p:spPr>
      </p:pic>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5376672"/>
          </a:xfrm>
        </p:spPr>
        <p:txBody>
          <a:bodyPr/>
          <a:lstStyle/>
          <a:p>
            <a:pPr>
              <a:buNone/>
            </a:pPr>
            <a:endParaRPr lang="en-US" dirty="0"/>
          </a:p>
        </p:txBody>
      </p:sp>
      <p:sp>
        <p:nvSpPr>
          <p:cNvPr id="3" name="Title 2"/>
          <p:cNvSpPr>
            <a:spLocks noGrp="1"/>
          </p:cNvSpPr>
          <p:nvPr>
            <p:ph type="title"/>
          </p:nvPr>
        </p:nvSpPr>
        <p:spPr/>
        <p:txBody>
          <a:bodyPr/>
          <a:lstStyle/>
          <a:p>
            <a:r>
              <a:rPr lang="en-US" dirty="0" smtClean="0"/>
              <a:t>Results</a:t>
            </a:r>
            <a:endParaRPr lang="en-US" dirty="0"/>
          </a:p>
        </p:txBody>
      </p:sp>
      <p:sp>
        <p:nvSpPr>
          <p:cNvPr id="51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5" name="Rectangle 5"/>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127"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8" name="Rectangle 8"/>
          <p:cNvSpPr>
            <a:spLocks noChangeArrowheads="1"/>
          </p:cNvSpPr>
          <p:nvPr/>
        </p:nvSpPr>
        <p:spPr bwMode="auto">
          <a:xfrm>
            <a:off x="0" y="1323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pic>
        <p:nvPicPr>
          <p:cNvPr id="1026" name="Picture 2" descr="E:\Regression\gra1.jpg"/>
          <p:cNvPicPr>
            <a:picLocks noChangeAspect="1" noChangeArrowheads="1"/>
          </p:cNvPicPr>
          <p:nvPr/>
        </p:nvPicPr>
        <p:blipFill>
          <a:blip r:embed="rId2"/>
          <a:srcRect/>
          <a:stretch>
            <a:fillRect/>
          </a:stretch>
        </p:blipFill>
        <p:spPr bwMode="auto">
          <a:xfrm>
            <a:off x="0" y="1676400"/>
            <a:ext cx="5091982" cy="3810000"/>
          </a:xfrm>
          <a:prstGeom prst="rect">
            <a:avLst/>
          </a:prstGeom>
          <a:noFill/>
        </p:spPr>
      </p:pic>
      <p:pic>
        <p:nvPicPr>
          <p:cNvPr id="1027" name="Picture 3" descr="E:\Regression\gra2.jpg"/>
          <p:cNvPicPr>
            <a:picLocks noChangeAspect="1" noChangeArrowheads="1"/>
          </p:cNvPicPr>
          <p:nvPr/>
        </p:nvPicPr>
        <p:blipFill>
          <a:blip r:embed="rId3"/>
          <a:srcRect/>
          <a:stretch>
            <a:fillRect/>
          </a:stretch>
        </p:blipFill>
        <p:spPr bwMode="auto">
          <a:xfrm>
            <a:off x="4495800" y="1676400"/>
            <a:ext cx="4648200" cy="3810000"/>
          </a:xfrm>
          <a:prstGeom prst="rect">
            <a:avLst/>
          </a:prstGeom>
          <a:noFill/>
        </p:spPr>
      </p:pic>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a:p>
        </p:txBody>
      </p:sp>
      <p:sp>
        <p:nvSpPr>
          <p:cNvPr id="3" name="Title 2"/>
          <p:cNvSpPr>
            <a:spLocks noGrp="1"/>
          </p:cNvSpPr>
          <p:nvPr>
            <p:ph type="title"/>
          </p:nvPr>
        </p:nvSpPr>
        <p:spPr/>
        <p:txBody>
          <a:bodyPr/>
          <a:lstStyle/>
          <a:p>
            <a:r>
              <a:rPr lang="en-US" dirty="0" smtClean="0"/>
              <a:t>Results Cont.</a:t>
            </a:r>
            <a:endParaRPr lang="en-US" dirty="0"/>
          </a:p>
        </p:txBody>
      </p:sp>
      <p:pic>
        <p:nvPicPr>
          <p:cNvPr id="2050" name="Picture 2" descr="E:\Regression\gra3.jpg"/>
          <p:cNvPicPr>
            <a:picLocks noChangeAspect="1" noChangeArrowheads="1"/>
          </p:cNvPicPr>
          <p:nvPr/>
        </p:nvPicPr>
        <p:blipFill>
          <a:blip r:embed="rId2"/>
          <a:srcRect/>
          <a:stretch>
            <a:fillRect/>
          </a:stretch>
        </p:blipFill>
        <p:spPr bwMode="auto">
          <a:xfrm>
            <a:off x="0" y="1676400"/>
            <a:ext cx="4648200" cy="3886200"/>
          </a:xfrm>
          <a:prstGeom prst="rect">
            <a:avLst/>
          </a:prstGeom>
          <a:noFill/>
        </p:spPr>
      </p:pic>
      <p:pic>
        <p:nvPicPr>
          <p:cNvPr id="2051" name="Picture 3" descr="E:\Regression\gra4.jpg"/>
          <p:cNvPicPr>
            <a:picLocks noChangeAspect="1" noChangeArrowheads="1"/>
          </p:cNvPicPr>
          <p:nvPr/>
        </p:nvPicPr>
        <p:blipFill>
          <a:blip r:embed="rId3"/>
          <a:srcRect/>
          <a:stretch>
            <a:fillRect/>
          </a:stretch>
        </p:blipFill>
        <p:spPr bwMode="auto">
          <a:xfrm>
            <a:off x="4648201" y="1676400"/>
            <a:ext cx="4495800" cy="38862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409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85800" y="2895600"/>
            <a:ext cx="3238500" cy="8763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dirty="0" smtClean="0"/>
              <a:t>Acknowledge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a:t>
            </a:r>
            <a:endParaRPr lang="en-US" dirty="0"/>
          </a:p>
        </p:txBody>
      </p:sp>
      <p:pic>
        <p:nvPicPr>
          <p:cNvPr id="1026" name="Picture 2" descr="C:\Documents and Settings\dterry\Local Settings\Temporary Internet Files\Content.IE5\HB2LU16Y\MCj04348590000[1].png"/>
          <p:cNvPicPr>
            <a:picLocks noGrp="1" noChangeAspect="1" noChangeArrowheads="1"/>
          </p:cNvPicPr>
          <p:nvPr>
            <p:ph idx="1"/>
          </p:nvPr>
        </p:nvPicPr>
        <p:blipFill>
          <a:blip r:embed="rId2"/>
          <a:srcRect/>
          <a:stretch>
            <a:fillRect/>
          </a:stretch>
        </p:blipFill>
        <p:spPr bwMode="auto">
          <a:xfrm>
            <a:off x="3200400" y="2438400"/>
            <a:ext cx="2609850" cy="260985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516</TotalTime>
  <Words>51</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ECSU-NAM 2008 Summer Research Institute in Computational Science-Science Visualization   </vt:lpstr>
      <vt:lpstr>Abstract</vt:lpstr>
      <vt:lpstr>Linear Regression Graphs</vt:lpstr>
      <vt:lpstr>Results</vt:lpstr>
      <vt:lpstr>Results Cont.</vt:lpstr>
      <vt:lpstr>Conclusion</vt:lpstr>
      <vt:lpstr>References</vt:lpstr>
      <vt:lpstr>Acknowledge</vt:lpstr>
      <vt:lpstr>Questions</vt:lpstr>
    </vt:vector>
  </TitlesOfParts>
  <Company>Elizabeth City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ECSU-NAM Summer Research Institute</dc:title>
  <dc:creator>dterry</dc:creator>
  <cp:lastModifiedBy>dterry</cp:lastModifiedBy>
  <cp:revision>51</cp:revision>
  <dcterms:created xsi:type="dcterms:W3CDTF">2008-05-16T18:18:55Z</dcterms:created>
  <dcterms:modified xsi:type="dcterms:W3CDTF">2008-05-20T20:35:36Z</dcterms:modified>
</cp:coreProperties>
</file>